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7"/>
  </p:notesMasterIdLst>
  <p:handoutMasterIdLst>
    <p:handoutMasterId r:id="rId18"/>
  </p:handoutMasterIdLst>
  <p:sldIdLst>
    <p:sldId id="2147480102" r:id="rId4"/>
    <p:sldId id="2147479921" r:id="rId5"/>
    <p:sldId id="2147482791" r:id="rId6"/>
    <p:sldId id="2147482792" r:id="rId7"/>
    <p:sldId id="2147480006" r:id="rId8"/>
    <p:sldId id="2147482788" r:id="rId9"/>
    <p:sldId id="2147482793" r:id="rId10"/>
    <p:sldId id="2147480056" r:id="rId11"/>
    <p:sldId id="2147480034" r:id="rId12"/>
    <p:sldId id="2147480035" r:id="rId13"/>
    <p:sldId id="2147480059" r:id="rId14"/>
    <p:sldId id="2147480060" r:id="rId15"/>
    <p:sldId id="2147479792" r:id="rId16"/>
  </p:sldIdLst>
  <p:sldSz cx="12192000" cy="6858000"/>
  <p:notesSz cx="6858000" cy="9144000"/>
  <p:embeddedFontLs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SemiBold" panose="020B0706030804020204" pitchFamily="34" charset="0"/>
      <p:bold r:id="rId23"/>
      <p:boldItalic r:id="rId24"/>
    </p:embeddedFont>
    <p:embeddedFont>
      <p:font typeface="Segoe Sans Text" pitchFamily="2" charset="0"/>
      <p:regular r:id="rId25"/>
      <p:bold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  <p14:sldId id="2147479921"/>
          </p14:sldIdLst>
        </p14:section>
        <p14:section name="2 - Headline only slides" id="{D1C1D983-152B-C840-9473-185250523AC9}">
          <p14:sldIdLst>
            <p14:sldId id="2147482791"/>
          </p14:sldIdLst>
        </p14:section>
        <p14:section name="Agenda" id="{194114FB-11A9-460A-BA65-6CA85323C1BD}">
          <p14:sldIdLst>
            <p14:sldId id="2147482792"/>
          </p14:sldIdLst>
        </p14:section>
        <p14:section name="9 - Quote slides" id="{B01A77B5-8462-45FD-B993-08F7F3659690}">
          <p14:sldIdLst>
            <p14:sldId id="2147480006"/>
          </p14:sldIdLst>
        </p14:section>
        <p14:section name="10 - Closing slides" id="{1E7AC317-C1C3-BF4A-95B2-52EB01762F53}">
          <p14:sldIdLst>
            <p14:sldId id="2147482788"/>
            <p14:sldId id="2147482793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8475C-08DD-4684-A02D-7212D14F009B}" v="52" dt="2024-11-12T22:08:58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11/25/2024 2:29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11/25/2024 2:29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11/25/2024 2:29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2:29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5BD01-9234-4B7F-EDD0-972177C15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D0F79-1517-5859-2B5E-A889613E6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F8715-7F62-7A8F-261E-2DADECBB4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82BB57-A311-DEBC-CDFC-E1FC1572920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D90B5-AFFD-D2E0-11C1-3B8DDC6635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7C34BE-FE3A-53CB-1B9C-49AE141F75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2:29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072CE-827F-056C-D36D-653784A52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63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FC24-AC7A-73F0-AD2E-250F06CA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584F0-733C-17B5-EAEE-2F0F6E4EE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DB4FD6-484C-21A1-9ED1-BBC205825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03FD3-DCA5-400E-0158-2611D1298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11/25/2024 2:29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://www.paciellogroup.com/resources/contrastAnalys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226597" cy="1828834"/>
          </a:xfrm>
        </p:spPr>
        <p:txBody>
          <a:bodyPr/>
          <a:lstStyle/>
          <a:p>
            <a:r>
              <a:rPr lang="en-US" sz="44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What’s New in Visual Studio for .NET developers</a:t>
            </a:r>
            <a:endParaRPr lang="en-US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 err="1">
                <a:latin typeface="Open Sans"/>
                <a:ea typeface="Open Sans"/>
                <a:cs typeface="Open Sans"/>
              </a:rPr>
              <a:t>Junyu</a:t>
            </a:r>
            <a:r>
              <a:rPr lang="en-US">
                <a:latin typeface="Open Sans"/>
                <a:ea typeface="Open Sans"/>
                <a:cs typeface="Open Sans"/>
              </a:rPr>
              <a:t> Wang, Simona Liao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0736" y="2016723"/>
            <a:ext cx="2628396" cy="430887"/>
          </a:xfrm>
        </p:spPr>
        <p:txBody>
          <a:bodyPr/>
          <a:lstStyle/>
          <a:p>
            <a:r>
              <a:rPr lang="en-US" sz="2800"/>
              <a:t>GitHub Copilot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04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03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8D2490C-4CA5-2947-CB02-B16122A905E2}"/>
              </a:ext>
            </a:extLst>
          </p:cNvPr>
          <p:cNvSpPr txBox="1">
            <a:spLocks/>
          </p:cNvSpPr>
          <p:nvPr/>
        </p:nvSpPr>
        <p:spPr>
          <a:xfrm>
            <a:off x="570677" y="5689554"/>
            <a:ext cx="10099973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/>
              <a:t>All features are available in Visual Studio </a:t>
            </a:r>
            <a:r>
              <a:rPr lang="en-US" sz="2800" b="1" i="1"/>
              <a:t>17.12GA!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84BA6C-7D02-2441-3178-77E91EF082B8}"/>
              </a:ext>
            </a:extLst>
          </p:cNvPr>
          <p:cNvSpPr txBox="1">
            <a:spLocks/>
          </p:cNvSpPr>
          <p:nvPr/>
        </p:nvSpPr>
        <p:spPr>
          <a:xfrm>
            <a:off x="3382598" y="2012815"/>
            <a:ext cx="262839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Open Sans"/>
                <a:ea typeface="Open Sans"/>
                <a:cs typeface="Open Sans"/>
              </a:rPr>
              <a:t>Editor + IDE</a:t>
            </a:r>
            <a:endParaRPr lang="en-US" sz="280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A3A1B7C-3404-A5AB-6F22-CEB7A9FA6772}"/>
              </a:ext>
            </a:extLst>
          </p:cNvPr>
          <p:cNvSpPr txBox="1">
            <a:spLocks/>
          </p:cNvSpPr>
          <p:nvPr/>
        </p:nvSpPr>
        <p:spPr>
          <a:xfrm>
            <a:off x="3372828" y="4269507"/>
            <a:ext cx="262839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Diagnostics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91A4155-10B8-7EA0-D8DD-008F5C456123}"/>
              </a:ext>
            </a:extLst>
          </p:cNvPr>
          <p:cNvSpPr txBox="1">
            <a:spLocks/>
          </p:cNvSpPr>
          <p:nvPr/>
        </p:nvSpPr>
        <p:spPr>
          <a:xfrm>
            <a:off x="6190777" y="4269506"/>
            <a:ext cx="3239469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Git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05588" y="819758"/>
            <a:ext cx="7653418" cy="605704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Open Sans"/>
                <a:ea typeface="Open Sans"/>
                <a:cs typeface="Open Sans"/>
              </a:rPr>
              <a:t>Framework</a:t>
            </a:r>
            <a:r>
              <a:rPr lang="en-US" sz="2400" b="0">
                <a:latin typeface="Open Sans"/>
                <a:ea typeface="Open Sans"/>
                <a:cs typeface="Open Sans"/>
              </a:rPr>
              <a:t>: .NET 9, ASP.NET Core</a:t>
            </a:r>
            <a:endParaRPr lang="en-US" sz="2400">
              <a:latin typeface="Open Sans"/>
              <a:ea typeface="Open Sans"/>
              <a:cs typeface="Open Sa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Open Sans"/>
                <a:ea typeface="Open Sans"/>
                <a:cs typeface="Open Sans"/>
              </a:rPr>
              <a:t>Data Layer</a:t>
            </a:r>
            <a:r>
              <a:rPr lang="en-US" sz="2400" b="0">
                <a:latin typeface="Open Sans"/>
                <a:ea typeface="Open Sans"/>
                <a:cs typeface="Open Sans"/>
              </a:rPr>
              <a:t>: Entity Framework Core, PostgreSQL</a:t>
            </a:r>
            <a:endParaRPr lang="en-US" sz="2400">
              <a:latin typeface="Open Sans"/>
              <a:ea typeface="Open Sans"/>
              <a:cs typeface="Open Sa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Open Sans"/>
                <a:ea typeface="Open Sans"/>
                <a:cs typeface="Open Sans"/>
              </a:rPr>
              <a:t>DevOps &amp; Cloud</a:t>
            </a:r>
            <a:r>
              <a:rPr lang="en-US" sz="2400" b="0">
                <a:latin typeface="Open Sans"/>
                <a:ea typeface="Open Sans"/>
                <a:cs typeface="Open Sans"/>
              </a:rPr>
              <a:t>: Docker, Kubernetes, Azure DevOps</a:t>
            </a:r>
            <a:endParaRPr lang="en-US" sz="2400">
              <a:latin typeface="Open Sans"/>
              <a:ea typeface="Open Sans"/>
              <a:cs typeface="Open Sa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Open Sans"/>
                <a:ea typeface="Open Sans"/>
                <a:cs typeface="Open Sans"/>
              </a:rPr>
              <a:t>Solution Structure Architecture:</a:t>
            </a:r>
          </a:p>
          <a:p>
            <a:pPr marL="742950" lvl="1" indent="-285750">
              <a:lnSpc>
                <a:spcPct val="150000"/>
              </a:lnSpc>
              <a:buClr>
                <a:srgbClr val="D502AA"/>
              </a:buClr>
              <a:buFont typeface="Arial"/>
              <a:buChar char="•"/>
            </a:pPr>
            <a:r>
              <a:rPr lang="en-US" sz="24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Frontend: </a:t>
            </a:r>
            <a:r>
              <a:rPr lang="en-US" sz="24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Web and mobile clients built with ASP.NET Core and </a:t>
            </a:r>
            <a:r>
              <a:rPr lang="en-US" sz="24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Blazor</a:t>
            </a:r>
            <a:endParaRPr lang="en-US" sz="240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742950" lvl="1" indent="-285750">
              <a:lnSpc>
                <a:spcPct val="150000"/>
              </a:lnSpc>
              <a:buClr>
                <a:srgbClr val="D502AA"/>
              </a:buClr>
              <a:buFont typeface="Arial"/>
              <a:buChar char="•"/>
            </a:pPr>
            <a:r>
              <a:rPr lang="en-US" sz="2400" b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Backend: </a:t>
            </a:r>
            <a:r>
              <a:rPr lang="en-US" sz="24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Multiple microservices managing different functionalities (Catalog, Ordering, Basket, etc.)</a:t>
            </a:r>
          </a:p>
          <a:p>
            <a:endParaRPr lang="en-US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eShop</a:t>
            </a:r>
            <a:endParaRPr lang="en-US"/>
          </a:p>
        </p:txBody>
      </p:sp>
      <p:pic>
        <p:nvPicPr>
          <p:cNvPr id="4" name="Picture 3" descr="eshop_homepage.png">
            <a:extLst>
              <a:ext uri="{FF2B5EF4-FFF2-40B4-BE49-F238E27FC236}">
                <a16:creationId xmlns:a16="http://schemas.microsoft.com/office/drawing/2014/main" id="{2BD6F4CB-7FE8-BE2C-6A0E-6248A211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7" y="1474613"/>
            <a:ext cx="4125886" cy="390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056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86BAD-FB9D-8600-802E-FC48B470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24CE32-F76B-3E91-9A95-F9EC541648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D8839-989D-6A76-8573-25B2116D1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0735" y="2016723"/>
            <a:ext cx="4916702" cy="2308324"/>
          </a:xfrm>
        </p:spPr>
        <p:txBody>
          <a:bodyPr/>
          <a:lstStyle/>
          <a:p>
            <a:r>
              <a:rPr lang="en-US" sz="2800"/>
              <a:t>GitHub Copilot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Guided Chat, Function Calling, Model Picker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Better AI Completions for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Partial Accept (in upcoming releases!)</a:t>
            </a:r>
          </a:p>
          <a:p>
            <a:pPr marL="457200" indent="-457200">
              <a:buFontTx/>
              <a:buChar char="-"/>
            </a:pPr>
            <a:endParaRPr lang="en-US" sz="2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E0A50-1549-7CB6-30A5-42B3E55CD8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0677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4F0602-52B5-1E90-3ACA-68616A0BAD0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5" y="3911039"/>
            <a:ext cx="2642533" cy="553998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04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D4B56E-ED0F-2815-E6D9-5DF45B63B8F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4815" y="3914486"/>
            <a:ext cx="2642533" cy="553998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03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0B1C10E-366A-4DF7-F6FC-372E024A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Review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F74491-4754-9917-405E-846434DFBD08}"/>
              </a:ext>
            </a:extLst>
          </p:cNvPr>
          <p:cNvSpPr txBox="1">
            <a:spLocks/>
          </p:cNvSpPr>
          <p:nvPr/>
        </p:nvSpPr>
        <p:spPr>
          <a:xfrm>
            <a:off x="584815" y="2016723"/>
            <a:ext cx="262839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Open Sans"/>
                <a:ea typeface="Open Sans"/>
                <a:cs typeface="Open Sans"/>
              </a:rPr>
              <a:t>Editor + IDE</a:t>
            </a:r>
            <a:endParaRPr lang="en-US" sz="280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CDF840B-8365-55FB-2150-8834F744A4C5}"/>
              </a:ext>
            </a:extLst>
          </p:cNvPr>
          <p:cNvSpPr txBox="1">
            <a:spLocks/>
          </p:cNvSpPr>
          <p:nvPr/>
        </p:nvSpPr>
        <p:spPr>
          <a:xfrm>
            <a:off x="641464" y="4470043"/>
            <a:ext cx="262839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Diagnostics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2A7B060-BB16-7288-E23A-9F3E79614810}"/>
              </a:ext>
            </a:extLst>
          </p:cNvPr>
          <p:cNvSpPr txBox="1">
            <a:spLocks/>
          </p:cNvSpPr>
          <p:nvPr/>
        </p:nvSpPr>
        <p:spPr>
          <a:xfrm>
            <a:off x="6170735" y="4497109"/>
            <a:ext cx="4916702" cy="12926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Git 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Customize AI Git commit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Copy Git Link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E0FA0-B88D-6E45-26AF-613150D21ABA}"/>
              </a:ext>
            </a:extLst>
          </p:cNvPr>
          <p:cNvSpPr txBox="1"/>
          <p:nvPr/>
        </p:nvSpPr>
        <p:spPr>
          <a:xfrm>
            <a:off x="584815" y="2638898"/>
            <a:ext cx="787997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Search Scoping, Go to Line, Docking</a:t>
            </a:r>
          </a:p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in files refresh</a:t>
            </a:r>
          </a:p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 Error List, keyboard short cut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16764-E344-45E6-7075-46FD0D0507A0}"/>
              </a:ext>
            </a:extLst>
          </p:cNvPr>
          <p:cNvSpPr txBox="1"/>
          <p:nvPr/>
        </p:nvSpPr>
        <p:spPr>
          <a:xfrm>
            <a:off x="570677" y="4986962"/>
            <a:ext cx="787997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Breakpoint Troubleshooting with Copilot</a:t>
            </a:r>
          </a:p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AI-Powered </a:t>
            </a:r>
            <a:r>
              <a:rPr lang="en-US" sz="180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IEnumerable</a:t>
            </a:r>
            <a:r>
              <a:rPr lang="en-US"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Visualizer</a:t>
            </a:r>
          </a:p>
          <a:p>
            <a:pPr marL="285750" indent="-285750" defTabSz="932742">
              <a:spcBef>
                <a:spcPts val="1224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Breaks when an async Task method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A2DB78E-9112-1F18-31DD-6D3D063D4913}"/>
              </a:ext>
            </a:extLst>
          </p:cNvPr>
          <p:cNvSpPr txBox="1">
            <a:spLocks/>
          </p:cNvSpPr>
          <p:nvPr/>
        </p:nvSpPr>
        <p:spPr>
          <a:xfrm>
            <a:off x="2731171" y="540547"/>
            <a:ext cx="10099973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/>
              <a:t>All features are available in Visual Studio </a:t>
            </a:r>
            <a:r>
              <a:rPr lang="en-US" sz="2800" b="1" i="1"/>
              <a:t>17.12GA!</a:t>
            </a:r>
          </a:p>
        </p:txBody>
      </p:sp>
    </p:spTree>
    <p:extLst>
      <p:ext uri="{BB962C8B-B14F-4D97-AF65-F5344CB8AC3E}">
        <p14:creationId xmlns:p14="http://schemas.microsoft.com/office/powerpoint/2010/main" val="16478744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81410" y="2459504"/>
            <a:ext cx="4451089" cy="2585323"/>
          </a:xfrm>
        </p:spPr>
        <p:txBody>
          <a:bodyPr/>
          <a:lstStyle/>
          <a:p>
            <a:r>
              <a:rPr lang="en-US" sz="2400"/>
              <a:t>Help us to make even more community-driven improvements! ​</a:t>
            </a:r>
          </a:p>
          <a:p>
            <a:r>
              <a:rPr lang="en-US" sz="2400"/>
              <a:t>​</a:t>
            </a:r>
          </a:p>
          <a:p>
            <a:endParaRPr lang="en-US" sz="2400"/>
          </a:p>
          <a:p>
            <a:r>
              <a:rPr lang="en-US" sz="2400"/>
              <a:t>Start the conversation on Developer Community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Tell us your feedback!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370419-3725-0333-43D3-CE45A08E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44" y="159069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E09DFD4-9ABA-730E-3597-B77428BAA2AD}"/>
              </a:ext>
            </a:extLst>
          </p:cNvPr>
          <p:cNvSpPr/>
          <p:nvPr/>
        </p:nvSpPr>
        <p:spPr bwMode="auto">
          <a:xfrm>
            <a:off x="5624623" y="4550735"/>
            <a:ext cx="659219" cy="4465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26075-420B-24B3-8662-AFD36F33D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DAE2B8E4-3861-A91C-8F5A-9027B744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Upcoming Visual Studio Sessions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56364A-18DC-F58C-556A-285A073A277E}"/>
              </a:ext>
            </a:extLst>
          </p:cNvPr>
          <p:cNvSpPr txBox="1">
            <a:spLocks/>
          </p:cNvSpPr>
          <p:nvPr/>
        </p:nvSpPr>
        <p:spPr>
          <a:xfrm>
            <a:off x="883960" y="1531485"/>
            <a:ext cx="10554832" cy="162987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accent2"/>
                </a:solidFill>
              </a:rPr>
              <a:t>Nov 12</a:t>
            </a:r>
          </a:p>
          <a:p>
            <a:r>
              <a:rPr lang="en-US" sz="2400">
                <a:solidFill>
                  <a:schemeClr val="accent2"/>
                </a:solidFill>
              </a:rPr>
              <a:t>4:15 – 4:45 PM PST</a:t>
            </a:r>
          </a:p>
          <a:p>
            <a:r>
              <a:rPr lang="en-US" sz="2400"/>
              <a:t>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9DBF6-AA60-74AA-EA84-6A4B380BB68E}"/>
              </a:ext>
            </a:extLst>
          </p:cNvPr>
          <p:cNvSpPr txBox="1">
            <a:spLocks/>
          </p:cNvSpPr>
          <p:nvPr/>
        </p:nvSpPr>
        <p:spPr>
          <a:xfrm>
            <a:off x="4442892" y="1524790"/>
            <a:ext cx="6865148" cy="152614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Discover the Latest GitHub Copilot Features for .NET Developers in Visual Studio</a:t>
            </a:r>
          </a:p>
          <a:p>
            <a:r>
              <a:rPr lang="en-US" sz="2400" b="0" i="1">
                <a:solidFill>
                  <a:schemeClr val="accent3"/>
                </a:solidFill>
              </a:rPr>
              <a:t>Rhea Patel</a:t>
            </a:r>
          </a:p>
          <a:p>
            <a:r>
              <a:rPr lang="en-US" sz="2400"/>
              <a:t>​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3443FD-1720-701A-BBF2-CC5AE70DC52E}"/>
              </a:ext>
            </a:extLst>
          </p:cNvPr>
          <p:cNvSpPr txBox="1">
            <a:spLocks/>
          </p:cNvSpPr>
          <p:nvPr/>
        </p:nvSpPr>
        <p:spPr>
          <a:xfrm>
            <a:off x="883959" y="3648562"/>
            <a:ext cx="9605263" cy="258532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>
                <a:solidFill>
                  <a:schemeClr val="accent2"/>
                </a:solidFill>
              </a:rPr>
              <a:t>Nov 13</a:t>
            </a:r>
          </a:p>
          <a:p>
            <a:r>
              <a:rPr lang="en-US" sz="2400">
                <a:solidFill>
                  <a:schemeClr val="accent2"/>
                </a:solidFill>
              </a:rPr>
              <a:t>6:30 – 7:00 PM PST</a:t>
            </a:r>
          </a:p>
          <a:p>
            <a:r>
              <a:rPr lang="en-US" sz="2400"/>
              <a:t>​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9E2C64-09F9-2FC4-DE5E-34E4C0DBDA84}"/>
              </a:ext>
            </a:extLst>
          </p:cNvPr>
          <p:cNvSpPr txBox="1">
            <a:spLocks/>
          </p:cNvSpPr>
          <p:nvPr/>
        </p:nvSpPr>
        <p:spPr>
          <a:xfrm>
            <a:off x="4442892" y="3648562"/>
            <a:ext cx="6865148" cy="185542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Master Visual Studio Debugging: Tips, Tricks, and AI Insights!</a:t>
            </a:r>
          </a:p>
          <a:p>
            <a:r>
              <a:rPr lang="en-US" sz="2400" b="0" i="1">
                <a:solidFill>
                  <a:schemeClr val="accent3"/>
                </a:solidFill>
              </a:rPr>
              <a:t>Harshada Hole</a:t>
            </a:r>
          </a:p>
          <a:p>
            <a:r>
              <a:rPr lang="en-US" sz="240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21980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753</Words>
  <Application>Microsoft Office PowerPoint</Application>
  <PresentationFormat>Widescreen</PresentationFormat>
  <Paragraphs>118</Paragraphs>
  <Slides>13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Wingdings</vt:lpstr>
      <vt:lpstr>Segoe Sans Text</vt:lpstr>
      <vt:lpstr>Open Sans SemiBold</vt:lpstr>
      <vt:lpstr>Open Sans</vt:lpstr>
      <vt:lpstr>Calibri</vt:lpstr>
      <vt:lpstr>Segoe UI</vt:lpstr>
      <vt:lpstr>Arial</vt:lpstr>
      <vt:lpstr>Azure 2023 Template</vt:lpstr>
      <vt:lpstr>What’s New in Visual Studio for .NET developers</vt:lpstr>
      <vt:lpstr>Agenda </vt:lpstr>
      <vt:lpstr>eShop</vt:lpstr>
      <vt:lpstr>Review</vt:lpstr>
      <vt:lpstr>Tell us your feedback!</vt:lpstr>
      <vt:lpstr>Get .NET 9</vt:lpstr>
      <vt:lpstr>Upcoming Visual Studio Sessions</vt:lpstr>
      <vt:lpstr>Thank you</vt:lpstr>
      <vt:lpstr>PowerPoint Presentation</vt:lpstr>
      <vt:lpstr>PowerPoint Presentation</vt:lpstr>
      <vt:lpstr>PowerPoint Presentation</vt:lpstr>
      <vt:lpstr>PowerPoint Presentation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2024-11-25T22:30:04Z</dcterms:modified>
  <cp:category/>
</cp:coreProperties>
</file>